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419" r:id="rId2"/>
    <p:sldId id="451" r:id="rId3"/>
    <p:sldId id="432" r:id="rId4"/>
    <p:sldId id="433" r:id="rId5"/>
    <p:sldId id="422" r:id="rId6"/>
    <p:sldId id="423" r:id="rId7"/>
    <p:sldId id="452" r:id="rId8"/>
    <p:sldId id="493" r:id="rId9"/>
    <p:sldId id="494" r:id="rId10"/>
    <p:sldId id="425" r:id="rId11"/>
    <p:sldId id="443" r:id="rId12"/>
    <p:sldId id="465" r:id="rId13"/>
    <p:sldId id="466" r:id="rId14"/>
    <p:sldId id="426" r:id="rId15"/>
    <p:sldId id="427" r:id="rId16"/>
    <p:sldId id="470" r:id="rId17"/>
    <p:sldId id="453" r:id="rId18"/>
    <p:sldId id="482" r:id="rId19"/>
    <p:sldId id="485" r:id="rId20"/>
    <p:sldId id="428" r:id="rId21"/>
    <p:sldId id="460" r:id="rId22"/>
    <p:sldId id="463" r:id="rId23"/>
    <p:sldId id="461" r:id="rId24"/>
    <p:sldId id="464" r:id="rId25"/>
    <p:sldId id="479" r:id="rId26"/>
    <p:sldId id="424" r:id="rId27"/>
    <p:sldId id="469" r:id="rId28"/>
    <p:sldId id="486" r:id="rId29"/>
    <p:sldId id="467" r:id="rId30"/>
    <p:sldId id="468" r:id="rId31"/>
    <p:sldId id="487" r:id="rId32"/>
    <p:sldId id="471" r:id="rId33"/>
    <p:sldId id="473" r:id="rId34"/>
    <p:sldId id="472" r:id="rId35"/>
    <p:sldId id="475" r:id="rId36"/>
    <p:sldId id="476" r:id="rId37"/>
    <p:sldId id="477" r:id="rId38"/>
    <p:sldId id="478" r:id="rId39"/>
    <p:sldId id="492" r:id="rId40"/>
    <p:sldId id="488" r:id="rId41"/>
    <p:sldId id="489" r:id="rId42"/>
    <p:sldId id="490" r:id="rId43"/>
    <p:sldId id="491" r:id="rId44"/>
    <p:sldId id="481" r:id="rId45"/>
    <p:sldId id="4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103" d="100"/>
          <a:sy n="103" d="100"/>
        </p:scale>
        <p:origin x="5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7789968"/>
        <c:axId val="1687790512"/>
      </c:scatterChart>
      <c:valAx>
        <c:axId val="1687789968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687790512"/>
        <c:crosses val="autoZero"/>
        <c:crossBetween val="midCat"/>
        <c:majorUnit val="0.5"/>
      </c:valAx>
      <c:valAx>
        <c:axId val="1687790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77899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664"/>
        <c:axId val="1581390384"/>
      </c:scatterChart>
      <c:valAx>
        <c:axId val="1581387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1581390384"/>
        <c:crosses val="autoZero"/>
        <c:crossBetween val="midCat"/>
      </c:valAx>
      <c:valAx>
        <c:axId val="158139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15813876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120"/>
        <c:axId val="1581389296"/>
      </c:scatterChart>
      <c:valAx>
        <c:axId val="1581387120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581389296"/>
        <c:crosses val="autoZero"/>
        <c:crossBetween val="midCat"/>
      </c:valAx>
      <c:valAx>
        <c:axId val="15813892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813871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31/08/2019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</a:t>
            </a:r>
            <a:r>
              <a:rPr lang="pt-BR" sz="3600" b="1" dirty="0" smtClean="0">
                <a:solidFill>
                  <a:schemeClr val="bg1"/>
                </a:solidFill>
              </a:rPr>
              <a:t>07: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</a:t>
            </a:r>
            <a:r>
              <a:rPr lang="pt-BR" sz="2000" dirty="0" smtClean="0"/>
              <a:t>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  <a:endParaRPr lang="pt-BR" sz="2000" dirty="0" smtClean="0"/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</a:t>
            </a:r>
            <a:r>
              <a:rPr lang="pt-BR" sz="2000" dirty="0" smtClean="0"/>
              <a:t>quantidade de recursos (sementes, mão de obra, área e recurso financeiro) 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73" y="102731"/>
            <a:ext cx="11443855" cy="60901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Esquema</a:t>
            </a:r>
            <a:r>
              <a:rPr lang="pt-BR" sz="3600" dirty="0" smtClean="0"/>
              <a:t> </a:t>
            </a:r>
            <a:r>
              <a:rPr lang="pt-BR" sz="3600" dirty="0" smtClean="0"/>
              <a:t>Fatorial </a:t>
            </a:r>
            <a:r>
              <a:rPr lang="pt-BR" sz="3600" dirty="0"/>
              <a:t> </a:t>
            </a:r>
            <a:r>
              <a:rPr lang="pt-BR" sz="3600" i="1" dirty="0" err="1" smtClean="0"/>
              <a:t>vs</a:t>
            </a:r>
            <a:r>
              <a:rPr lang="pt-BR" sz="3600" i="1" dirty="0" smtClean="0"/>
              <a:t> </a:t>
            </a:r>
            <a:r>
              <a:rPr lang="pt-BR" sz="3600" dirty="0" smtClean="0"/>
              <a:t>Análise Conjunta de Experimentos</a:t>
            </a:r>
            <a:endParaRPr lang="pt-BR" sz="36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92249"/>
              </p:ext>
            </p:extLst>
          </p:nvPr>
        </p:nvGraphicFramePr>
        <p:xfrm>
          <a:off x="36418" y="1847871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/>
                <a:gridCol w="744000"/>
                <a:gridCol w="744000"/>
                <a:gridCol w="744000"/>
                <a:gridCol w="744000"/>
                <a:gridCol w="744000"/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5588000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A10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7423727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A11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259454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5588000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A7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423727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A8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9259454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A9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5587999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A4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7423726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A5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9259454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A6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587999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</a:t>
            </a:r>
          </a:p>
          <a:p>
            <a:pPr algn="ctr"/>
            <a:r>
              <a:rPr lang="pt-BR" dirty="0" smtClean="0"/>
              <a:t>20 Genótipos</a:t>
            </a:r>
          </a:p>
          <a:p>
            <a:pPr algn="ctr"/>
            <a:r>
              <a:rPr lang="pt-BR" dirty="0" smtClean="0"/>
              <a:t>3 Repetições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7423726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9259453" y="5017958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A3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  <a:endParaRPr lang="pt-BR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177638" y="842183"/>
            <a:ext cx="2184400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Esquema Fatorial 3 x 2</a:t>
            </a:r>
          </a:p>
          <a:p>
            <a:pPr algn="ctr"/>
            <a:r>
              <a:rPr lang="pt-BR" sz="1600" dirty="0" smtClean="0"/>
              <a:t>6 Tratamentos</a:t>
            </a:r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 smtClean="0"/>
              <a:t>4 Repetições</a:t>
            </a:r>
            <a:endParaRPr lang="pt-BR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587998" y="832413"/>
            <a:ext cx="5204691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Análise Conjunta de Experimentos 20 x 12</a:t>
            </a:r>
          </a:p>
          <a:p>
            <a:pPr algn="ctr"/>
            <a:r>
              <a:rPr lang="pt-BR" sz="1600" dirty="0" smtClean="0"/>
              <a:t>20 Tratamentos</a:t>
            </a:r>
          </a:p>
          <a:p>
            <a:pPr algn="ctr"/>
            <a:r>
              <a:rPr lang="pt-BR" sz="1600" dirty="0"/>
              <a:t>12 </a:t>
            </a:r>
            <a:r>
              <a:rPr lang="pt-BR" sz="1600" dirty="0" smtClean="0"/>
              <a:t>Experimentos (Ambientes)</a:t>
            </a:r>
            <a:endParaRPr lang="pt-BR" sz="1600" dirty="0"/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/>
              <a:t>3</a:t>
            </a:r>
            <a:r>
              <a:rPr lang="pt-BR" sz="1600" dirty="0" smtClean="0"/>
              <a:t> Repetições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/>
              <p:cNvSpPr/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ângulo 23"/>
              <p:cNvSpPr/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/>
                <a:gridCol w="1143115"/>
                <a:gridCol w="88143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/>
                <a:gridCol w="1096049"/>
                <a:gridCol w="1096049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/>
                <a:gridCol w="1059103"/>
                <a:gridCol w="1059103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/>
                <a:gridCol w="1143115"/>
                <a:gridCol w="88143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/>
                <a:gridCol w="1096049"/>
                <a:gridCol w="1096049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/>
                <a:gridCol w="1059103"/>
                <a:gridCol w="1059103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</a:t>
            </a:r>
            <a:r>
              <a:rPr lang="pt-BR" dirty="0" smtClean="0"/>
              <a:t>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</a:t>
            </a:r>
            <a:r>
              <a:rPr lang="pt-BR" sz="1800" dirty="0" smtClean="0"/>
              <a:t>conjunta de </a:t>
            </a:r>
            <a:r>
              <a:rPr lang="pt-BR" sz="1800" dirty="0" smtClean="0"/>
              <a:t>variância (Totais ou Médias)</a:t>
            </a:r>
            <a:endParaRPr lang="pt-BR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  <a:gridCol w="883155"/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150171.8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39061.57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M</a:t>
            </a:r>
            <a:endParaRPr lang="pt-BR" sz="4400" dirty="0" smtClean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</a:t>
            </a:r>
            <a:r>
              <a:rPr lang="pt-BR" sz="2000" dirty="0" smtClean="0"/>
              <a:t>de progênies visando seleção</a:t>
            </a:r>
            <a:r>
              <a:rPr lang="pt-BR" sz="2000" dirty="0" smtClean="0"/>
              <a:t>.</a:t>
            </a:r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M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</a:t>
            </a:r>
            <a:r>
              <a:rPr lang="pt-BR" sz="2000" dirty="0" smtClean="0"/>
              <a:t>de progênies visando seleção</a:t>
            </a:r>
            <a:r>
              <a:rPr lang="pt-BR" sz="2000" dirty="0" smtClean="0"/>
              <a:t>.</a:t>
            </a:r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81021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116000"/>
                <a:gridCol w="756000"/>
                <a:gridCol w="908073"/>
                <a:gridCol w="114392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agr-1 </a:t>
                      </a:r>
                      <a:r>
                        <a:rPr lang="pt-BR" sz="1400" b="1" dirty="0" smtClean="0"/>
                        <a:t>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 - Totais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1849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Fixo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  <a:endParaRPr lang="pt-BR" sz="2000" dirty="0" smtClean="0"/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</a:t>
            </a:r>
            <a:r>
              <a:rPr lang="pt-BR" sz="2000" dirty="0" smtClean="0"/>
              <a:t>As </a:t>
            </a:r>
            <a:r>
              <a:rPr lang="pt-BR" sz="2000" dirty="0" smtClean="0"/>
              <a:t>médias gerais dos genótipos não </a:t>
            </a:r>
            <a:r>
              <a:rPr lang="pt-BR" sz="2000" dirty="0" smtClean="0"/>
              <a:t>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</a:t>
            </a:r>
            <a:r>
              <a:rPr lang="pt-BR" sz="2000" dirty="0" smtClean="0"/>
              <a:t>Ambientes (A): </a:t>
            </a:r>
            <a:r>
              <a:rPr lang="pt-BR" sz="2000" dirty="0" smtClean="0"/>
              <a:t>As médias </a:t>
            </a:r>
            <a:r>
              <a:rPr lang="pt-BR" sz="2000" dirty="0" smtClean="0"/>
              <a:t>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</a:t>
            </a:r>
            <a:r>
              <a:rPr lang="pt-BR" sz="2000" dirty="0" smtClean="0"/>
              <a:t>x </a:t>
            </a:r>
            <a:r>
              <a:rPr lang="pt-BR" sz="2000" dirty="0" smtClean="0"/>
              <a:t>A: Os genótipos não apresentam comportamento diferencial ao longo dos ambientes, em termos de médias.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</a:t>
                </a:r>
                <a:r>
                  <a:rPr lang="pt-BR" sz="2000" dirty="0" smtClean="0"/>
                  <a:t>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</a:t>
                </a:r>
                <a:r>
                  <a:rPr lang="pt-BR" sz="2000" dirty="0" smtClean="0"/>
                  <a:t>x </a:t>
                </a:r>
                <a:r>
                  <a:rPr lang="pt-BR" sz="2000" dirty="0" smtClean="0"/>
                  <a:t>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  <a:endParaRPr lang="pt-BR" sz="2000" dirty="0" smtClean="0"/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</a:t>
            </a:r>
            <a:r>
              <a:rPr lang="pt-BR" sz="2000" dirty="0" smtClean="0"/>
              <a:t>As </a:t>
            </a:r>
            <a:r>
              <a:rPr lang="pt-BR" sz="2000" dirty="0" smtClean="0"/>
              <a:t>médias gerais dos genótipos não </a:t>
            </a:r>
            <a:r>
              <a:rPr lang="pt-BR" sz="2000" dirty="0" smtClean="0"/>
              <a:t>diferem estatisticamente para o caráter;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</a:t>
                </a:r>
                <a:r>
                  <a:rPr lang="pt-BR" sz="2000" dirty="0" smtClean="0"/>
                  <a:t>x </a:t>
                </a:r>
                <a:r>
                  <a:rPr lang="pt-BR" sz="2000" dirty="0" smtClean="0"/>
                  <a:t>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</a:t>
                </a:r>
                <a:r>
                  <a:rPr lang="pt-BR" sz="2000" dirty="0" smtClean="0"/>
                  <a:t>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91197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  <a:endParaRPr lang="pt-BR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</a:t>
                </a:r>
                <a:r>
                  <a:rPr lang="pt-BR" sz="2000" dirty="0" smtClean="0"/>
                  <a:t>x </a:t>
                </a:r>
                <a:r>
                  <a:rPr lang="pt-BR" sz="2000" dirty="0" smtClean="0"/>
                  <a:t>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1157784" y="5346790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</a:t>
            </a:r>
            <a:r>
              <a:rPr lang="pt-BR" sz="2000" dirty="0" smtClean="0"/>
              <a:t>Ambientes (A): </a:t>
            </a:r>
            <a:r>
              <a:rPr lang="pt-BR" sz="2000" dirty="0" smtClean="0"/>
              <a:t>As médias </a:t>
            </a:r>
            <a:r>
              <a:rPr lang="pt-BR" sz="2000" dirty="0" smtClean="0"/>
              <a:t>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/>
              <p:cNvSpPr txBox="1"/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  <a:endParaRPr lang="pt-BR" sz="2000" dirty="0" smtClean="0"/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</a:t>
            </a:r>
            <a:r>
              <a:rPr lang="pt-BR" sz="2000" dirty="0" smtClean="0"/>
              <a:t>As </a:t>
            </a:r>
            <a:r>
              <a:rPr lang="pt-BR" sz="2000" dirty="0" smtClean="0"/>
              <a:t>médias gerais dos genótipos não </a:t>
            </a:r>
            <a:r>
              <a:rPr lang="pt-BR" sz="2000" dirty="0" smtClean="0"/>
              <a:t>diferem estatisticamente para o caráter;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</a:t>
                </a:r>
                <a:r>
                  <a:rPr lang="pt-BR" sz="2000" dirty="0" smtClean="0"/>
                  <a:t>x </a:t>
                </a:r>
                <a:r>
                  <a:rPr lang="pt-BR" sz="2000" dirty="0" smtClean="0"/>
                  <a:t>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</a:t>
                </a:r>
                <a:r>
                  <a:rPr lang="pt-BR" sz="2000" dirty="0" smtClean="0"/>
                  <a:t>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  <a:endParaRPr lang="pt-BR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  <a:endParaRPr lang="pt-BR" dirty="0"/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  <a:endParaRPr lang="pt-BR" dirty="0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  <a:endParaRPr lang="pt-BR" dirty="0"/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2045"/>
              </p:ext>
            </p:extLst>
          </p:nvPr>
        </p:nvGraphicFramePr>
        <p:xfrm>
          <a:off x="424874" y="203199"/>
          <a:ext cx="11194470" cy="6526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  <a:gridCol w="799605"/>
              </a:tblGrid>
              <a:tr h="26946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GEN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Ambientes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A5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1863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3891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2421.33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2304.08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2955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4047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2516.00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2295.25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1741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2554.92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3669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2362.25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2366.42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2853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2384.25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2320.33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1412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2195.50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1343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2344.92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1247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3596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2245.33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2326.25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2656.33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3902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2625.92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3445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2333.83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2486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2281.83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2035.67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3285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2758.58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4179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2680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2407.67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1620.60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2578.40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2519.70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2004.35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3097.60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2144.85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2767.60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1606.75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1436.40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3664.70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2599.15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2601.90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2386.83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5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8" y="1051511"/>
            <a:ext cx="8310004" cy="57035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11928" y="355686"/>
            <a:ext cx="831000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</a:t>
            </a:r>
            <a:r>
              <a:rPr lang="pt-BR" sz="2000" dirty="0" smtClean="0"/>
              <a:t>genótipos em cada ambiente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3153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031418" y="118374"/>
            <a:ext cx="38270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 x A **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2000" b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Determinação da natureza da interação G x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Decomposição do Quadrado Médio da Interação </a:t>
                </a:r>
                <a:r>
                  <a:rPr lang="pt-BR" dirty="0" err="1"/>
                  <a:t>GxA</a:t>
                </a:r>
                <a:endParaRPr lang="pt-BR" dirty="0"/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Metodologias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Robertson (1959)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/>
                  <a:t> 	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dirty="0"/>
                  <a:t>     r: correlação entre médias nos dois ambientes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Cruz e </a:t>
                </a:r>
                <a:r>
                  <a:rPr lang="pt-BR" dirty="0" err="1"/>
                  <a:t>Castoldi</a:t>
                </a:r>
                <a:r>
                  <a:rPr lang="pt-BR" dirty="0"/>
                  <a:t> (1991</a:t>
                </a:r>
                <a:r>
                  <a:rPr lang="pt-BR" dirty="0"/>
                  <a:t>) </a:t>
                </a:r>
                <a:r>
                  <a:rPr lang="pt-BR" dirty="0"/>
                  <a:t>–&gt;  C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(1−</m:t>
                            </m:r>
                            <m:r>
                              <a:rPr lang="pt-BR" i="1">
                                <a:latin typeface="Cambria Math"/>
                              </a:rPr>
                              <m:t>𝑟</m:t>
                            </m:r>
                            <m:r>
                              <a:rPr lang="pt-BR" i="1">
                                <a:latin typeface="Cambria Math"/>
                              </a:rPr>
                              <m:t>)³</m:t>
                            </m:r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/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%C = 100C/</a:t>
                </a:r>
                <a:r>
                  <a:rPr lang="pt-BR" dirty="0" err="1"/>
                  <a:t>QMGA</a:t>
                </a:r>
                <a:r>
                  <a:rPr lang="pt-BR" baseline="-25000" dirty="0" err="1"/>
                  <a:t>ij</a:t>
                </a:r>
                <a:endParaRPr lang="pt-BR" baseline="-25000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blipFill rotWithShape="0">
                <a:blip r:embed="rId3"/>
                <a:stretch>
                  <a:fillRect b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de cantos arredondados 13"/>
          <p:cNvSpPr/>
          <p:nvPr/>
        </p:nvSpPr>
        <p:spPr>
          <a:xfrm>
            <a:off x="9156341" y="108874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Ponto de Vista: Ambientes</a:t>
            </a:r>
            <a:endParaRPr lang="pt-BR" b="1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588389" y="180882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Dissimilaridade entre Ambientes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64" y="764705"/>
            <a:ext cx="6276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55878" y="-1376066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02855" y="249382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sz="3200" dirty="0" smtClean="0"/>
              <a:t>Exemplo</a:t>
            </a:r>
            <a:br>
              <a:rPr lang="pt-BR" sz="3200" dirty="0" smtClean="0"/>
            </a:br>
            <a:r>
              <a:rPr lang="pt-BR" sz="2400" dirty="0" smtClean="0"/>
              <a:t>ANOVA Conjunta de Variância</a:t>
            </a:r>
            <a:br>
              <a:rPr lang="pt-BR" sz="2400" dirty="0" smtClean="0"/>
            </a:br>
            <a:r>
              <a:rPr lang="pt-BR" sz="2400" dirty="0" smtClean="0"/>
              <a:t>Dados de Médias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6600" y="181221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de variância para cada ambiente, obtidos dos dados de cinco genótipos avaliados em nove ambientes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2913436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30887" y="2198254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7222" y="118469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88197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1" y="-2539933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  <a:endParaRPr lang="pt-BR" sz="2400" dirty="0" smtClean="0"/>
          </a:p>
        </p:txBody>
      </p:sp>
      <p:pic>
        <p:nvPicPr>
          <p:cNvPr id="6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35132"/>
          <a:stretch/>
        </p:blipFill>
        <p:spPr bwMode="auto">
          <a:xfrm>
            <a:off x="259952" y="4336541"/>
            <a:ext cx="11497922" cy="23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84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2" y="-2456806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  <a:endParaRPr lang="pt-BR" sz="2400" dirty="0" smtClean="0"/>
          </a:p>
        </p:txBody>
      </p:sp>
      <p:pic>
        <p:nvPicPr>
          <p:cNvPr id="7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1" b="16067"/>
          <a:stretch/>
        </p:blipFill>
        <p:spPr bwMode="auto">
          <a:xfrm>
            <a:off x="411681" y="4572001"/>
            <a:ext cx="114979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679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42506" y="-2733812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228" y="19095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Resultados da análise de variância para cada ambiente, obtidos dos dados de cinco genótipos avaliados em nove ambientes</a:t>
            </a:r>
            <a:endParaRPr lang="pt-BR" sz="2400" dirty="0" smtClean="0"/>
          </a:p>
        </p:txBody>
      </p:sp>
      <p:sp>
        <p:nvSpPr>
          <p:cNvPr id="4" name="Retângulo 3"/>
          <p:cNvSpPr/>
          <p:nvPr/>
        </p:nvSpPr>
        <p:spPr>
          <a:xfrm>
            <a:off x="282191" y="3063467"/>
            <a:ext cx="11665527" cy="36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https://scontent.frec7-1.fna.fbcdn.net/v/t1.15752-9/69967898_390783084971295_7916587400497725440_n.jpg?_nc_cat=101&amp;_nc_oc=AQm7R91uR71vUMv9O5vA4xkDtuwECa2GbuThsA7BQYhaMd99i-HL4ctDxLp0yr8L9vWGewne2jY58jo4nDk1JT6p&amp;_nc_ht=scontent.frec7-1.fna&amp;oh=630bcbae6c6fff60345af1cb9a721a54&amp;oe=5E15BE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r="49209" b="14853"/>
          <a:stretch/>
        </p:blipFill>
        <p:spPr bwMode="auto">
          <a:xfrm rot="16200000">
            <a:off x="5423333" y="2418788"/>
            <a:ext cx="914400" cy="70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9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67833" y="1256145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4168" y="242590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274168" y="461600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Considerando Modelo Aleatório, calcule: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componentes de variância associados aos efeitos aleatórios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48150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</a:t>
                </a:r>
                <a:r>
                  <a:rPr lang="pt-BR" sz="2000" dirty="0" smtClean="0"/>
                  <a:t>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</a:t>
                </a:r>
                <a:r>
                  <a:rPr lang="pt-BR" sz="2000" dirty="0" smtClean="0"/>
                  <a:t>x </a:t>
                </a:r>
                <a:r>
                  <a:rPr lang="pt-BR" sz="2000" dirty="0" smtClean="0"/>
                  <a:t>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538016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grãos de 19 linhagens, avaliada em cinco ambientes, no delineamento em blocos ao acaso com três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 de adaptabilidade e estabilidade por </a:t>
            </a:r>
            <a:r>
              <a:rPr lang="pt-BR" dirty="0" err="1" smtClean="0"/>
              <a:t>Lin</a:t>
            </a:r>
            <a:r>
              <a:rPr lang="pt-BR" dirty="0"/>
              <a:t> </a:t>
            </a:r>
            <a:r>
              <a:rPr lang="pt-BR" dirty="0" smtClean="0"/>
              <a:t>e </a:t>
            </a:r>
            <a:r>
              <a:rPr lang="pt-BR" dirty="0" err="1" smtClean="0"/>
              <a:t>Binns</a:t>
            </a:r>
            <a:r>
              <a:rPr lang="pt-BR" dirty="0" smtClean="0"/>
              <a:t> (1988) e </a:t>
            </a:r>
            <a:r>
              <a:rPr lang="pt-BR" dirty="0" err="1" smtClean="0"/>
              <a:t>Eberhart</a:t>
            </a:r>
            <a:r>
              <a:rPr lang="pt-BR" dirty="0" smtClean="0"/>
              <a:t> e Russell (1966).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0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2165874" y="476673"/>
            <a:ext cx="5370286" cy="2847129"/>
            <a:chOff x="683568" y="901550"/>
            <a:chExt cx="5370286" cy="284712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9" t="3968" r="48016" b="57884"/>
            <a:stretch/>
          </p:blipFill>
          <p:spPr bwMode="auto">
            <a:xfrm>
              <a:off x="683568" y="958140"/>
              <a:ext cx="5370286" cy="2790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763688" y="901550"/>
              <a:ext cx="648072" cy="277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458044"/>
            <a:ext cx="61150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7968208" y="1988840"/>
            <a:ext cx="2771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  <a:endParaRPr lang="pt-BR" sz="2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</a:t>
            </a:r>
          </a:p>
          <a:p>
            <a:r>
              <a:rPr lang="pt-BR" dirty="0"/>
              <a:t> </a:t>
            </a:r>
            <a:r>
              <a:rPr lang="pt-BR" b="1" dirty="0"/>
              <a:t>Média dos Genótipos nos ambientes avaliados</a:t>
            </a:r>
            <a:endParaRPr lang="pt-BR" b="1" dirty="0"/>
          </a:p>
        </p:txBody>
      </p:sp>
      <p:sp>
        <p:nvSpPr>
          <p:cNvPr id="19" name="Retângulo 18"/>
          <p:cNvSpPr/>
          <p:nvPr/>
        </p:nvSpPr>
        <p:spPr>
          <a:xfrm>
            <a:off x="2283287" y="-99392"/>
            <a:ext cx="73233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135560" y="6516052"/>
            <a:ext cx="829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Dissimilaridade entre </a:t>
            </a:r>
            <a:r>
              <a:rPr lang="pt-B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Ambientes)</a:t>
            </a:r>
            <a:endParaRPr lang="pt-B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35560" y="719637"/>
            <a:ext cx="2841501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01612" y="941869"/>
            <a:ext cx="2534549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7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83287" y="118374"/>
            <a:ext cx="7323351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2526978"/>
            <a:ext cx="6741289" cy="342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783632" y="5445225"/>
            <a:ext cx="4104456" cy="27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770603" y="188641"/>
            <a:ext cx="6348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245322" y="999064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Estratificação de Ambientes</a:t>
            </a:r>
            <a:endParaRPr lang="pt-B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714672"/>
            <a:ext cx="715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  <a:endParaRPr lang="pt-BR" sz="2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  <a:endParaRPr lang="pt-BR" b="1" dirty="0"/>
          </a:p>
        </p:txBody>
      </p:sp>
      <p:grpSp>
        <p:nvGrpSpPr>
          <p:cNvPr id="5" name="Grupo 4"/>
          <p:cNvGrpSpPr/>
          <p:nvPr/>
        </p:nvGrpSpPr>
        <p:grpSpPr>
          <a:xfrm>
            <a:off x="2058748" y="1484784"/>
            <a:ext cx="6053477" cy="3168352"/>
            <a:chOff x="534747" y="1484784"/>
            <a:chExt cx="6053477" cy="316835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6" t="3499" r="48240" b="58077"/>
            <a:stretch/>
          </p:blipFill>
          <p:spPr bwMode="auto">
            <a:xfrm>
              <a:off x="534747" y="1484784"/>
              <a:ext cx="6053477" cy="3168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tângulo 13"/>
            <p:cNvSpPr/>
            <p:nvPr/>
          </p:nvSpPr>
          <p:spPr>
            <a:xfrm>
              <a:off x="1763688" y="1485073"/>
              <a:ext cx="79208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72" y="2708920"/>
            <a:ext cx="4968552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094257" y="1771336"/>
            <a:ext cx="601796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1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855641" y="-27384"/>
            <a:ext cx="6348725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445224"/>
            <a:ext cx="71523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  <a:endParaRPr lang="pt-BR" sz="2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cre</a:t>
            </a:r>
            <a:r>
              <a:rPr lang="pt-BR" dirty="0"/>
              <a:t>”: </a:t>
            </a:r>
            <a:r>
              <a:rPr lang="pt-BR" b="1" dirty="0"/>
              <a:t>Quadrado médio do </a:t>
            </a:r>
            <a:r>
              <a:rPr lang="pt-BR" b="1" dirty="0"/>
              <a:t>Resíduo</a:t>
            </a:r>
            <a:endParaRPr lang="pt-BR" b="1" dirty="0"/>
          </a:p>
          <a:p>
            <a:pPr marL="285750" indent="-285750">
              <a:buFont typeface="Arial" pitchFamily="34" charset="0"/>
              <a:buChar char="•"/>
            </a:pP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628801"/>
            <a:ext cx="6047723" cy="366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503712" y="2852936"/>
            <a:ext cx="58326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503712" y="479715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4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20 famílias de meios irmãos, avaliada em três ambientes, no delineamento em blocos ao acaso com duas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Estime o ganho com a seleção utilizando os componentes de variância obtidos na ANOVA conjunta.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0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03"/>
              </p:ext>
            </p:extLst>
          </p:nvPr>
        </p:nvGraphicFramePr>
        <p:xfrm>
          <a:off x="2105892" y="232251"/>
          <a:ext cx="8243452" cy="651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636"/>
                <a:gridCol w="1177636"/>
                <a:gridCol w="1177636"/>
                <a:gridCol w="1177636"/>
                <a:gridCol w="1177636"/>
                <a:gridCol w="1177636"/>
                <a:gridCol w="1177636"/>
              </a:tblGrid>
              <a:tr h="1813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FMI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81306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76.62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72.23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73.97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75.15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61.42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120.22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83.31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74.46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68.49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37.44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85.14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91.61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107.27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Média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53.77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56.93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64.74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69.45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71.33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8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4000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37920" y="1815817"/>
            <a:ext cx="3497863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</a:t>
            </a:r>
            <a:r>
              <a:rPr lang="pt-BR" sz="2000" dirty="0" smtClean="0"/>
              <a:t>1: </a:t>
            </a:r>
            <a:r>
              <a:rPr lang="pt-BR" sz="2000" dirty="0" smtClean="0"/>
              <a:t>Genótipos</a:t>
            </a: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7443649" y="1815817"/>
            <a:ext cx="3588562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</a:t>
            </a:r>
            <a:r>
              <a:rPr lang="pt-BR" sz="2000" dirty="0" smtClean="0"/>
              <a:t>2: </a:t>
            </a:r>
            <a:r>
              <a:rPr lang="pt-BR" sz="2000" dirty="0" smtClean="0"/>
              <a:t>Ambientes</a:t>
            </a:r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17399"/>
              </p:ext>
            </p:extLst>
          </p:nvPr>
        </p:nvGraphicFramePr>
        <p:xfrm>
          <a:off x="3417982" y="2266511"/>
          <a:ext cx="613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/>
                <a:gridCol w="1224000"/>
                <a:gridCol w="1404000"/>
                <a:gridCol w="774000"/>
                <a:gridCol w="774000"/>
                <a:gridCol w="7740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Genótipos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Tratamentos</a:t>
                      </a:r>
                      <a:endParaRPr lang="pt-BR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Repetições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11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12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13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T2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21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22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23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T3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31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32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33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T4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41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42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43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T5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51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52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53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T6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61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62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63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T7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71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72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73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81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82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83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91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92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</a:t>
                      </a:r>
                      <a:r>
                        <a:rPr lang="pt-BR" baseline="-25000" dirty="0" smtClean="0"/>
                        <a:t>93</a:t>
                      </a:r>
                      <a:endParaRPr lang="pt-BR" baseline="-250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CaixaDeTexto 30"/>
          <p:cNvSpPr txBox="1"/>
          <p:nvPr/>
        </p:nvSpPr>
        <p:spPr>
          <a:xfrm>
            <a:off x="3104528" y="6396335"/>
            <a:ext cx="652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Com que tipo experimento essa tabela se parece?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</a:t>
            </a:r>
            <a:r>
              <a:rPr lang="pt-BR" sz="2000" dirty="0" smtClean="0"/>
              <a:t>Genótipos</a:t>
            </a: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</a:t>
            </a:r>
            <a:r>
              <a:rPr lang="pt-BR" sz="2000" dirty="0" smtClean="0"/>
              <a:t>Ambientes</a:t>
            </a:r>
            <a:endParaRPr lang="pt-BR" sz="2000" dirty="0" smtClean="0"/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</a:t>
            </a:r>
            <a:r>
              <a:rPr lang="pt-BR" sz="2000" dirty="0" smtClean="0"/>
              <a:t>Interação G x A: </a:t>
            </a:r>
            <a:r>
              <a:rPr lang="pt-BR" sz="2000" dirty="0" smtClean="0"/>
              <a:t>Efeito simultâneo </a:t>
            </a:r>
            <a:r>
              <a:rPr lang="pt-BR" sz="2000" dirty="0" smtClean="0"/>
              <a:t>do genótipo e do ambiente </a:t>
            </a:r>
            <a:r>
              <a:rPr lang="pt-BR" sz="2000" dirty="0" smtClean="0"/>
              <a:t>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  <a:endParaRPr lang="pt-BR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/>
                <a:gridCol w="662473"/>
                <a:gridCol w="662473"/>
                <a:gridCol w="763374"/>
                <a:gridCol w="561573"/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648072"/>
                <a:gridCol w="648072"/>
                <a:gridCol w="720079"/>
                <a:gridCol w="576065"/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  <a:endParaRPr lang="pt-BR" dirty="0"/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  <a:endParaRPr lang="pt-BR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/>
                <a:gridCol w="671990"/>
                <a:gridCol w="671990"/>
                <a:gridCol w="671990"/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/>
                <a:gridCol w="828260"/>
                <a:gridCol w="828260"/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/>
                <a:gridCol w="828260"/>
                <a:gridCol w="828260"/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2993</TotalTime>
  <Words>2656</Words>
  <Application>Microsoft Office PowerPoint</Application>
  <PresentationFormat>Widescreen</PresentationFormat>
  <Paragraphs>1460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Esquema Fatorial  vs Análise Conjunta de Experimentos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 - Totais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ANOVA Conjunta de Variância Dados de Médias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412</cp:revision>
  <dcterms:created xsi:type="dcterms:W3CDTF">2019-02-04T12:28:37Z</dcterms:created>
  <dcterms:modified xsi:type="dcterms:W3CDTF">2019-09-01T01:37:33Z</dcterms:modified>
</cp:coreProperties>
</file>